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6" r:id="rId4"/>
    <p:sldId id="273" r:id="rId5"/>
    <p:sldId id="260" r:id="rId6"/>
    <p:sldId id="265" r:id="rId7"/>
    <p:sldId id="264" r:id="rId8"/>
    <p:sldId id="263" r:id="rId9"/>
    <p:sldId id="258" r:id="rId10"/>
    <p:sldId id="269" r:id="rId11"/>
    <p:sldId id="278" r:id="rId12"/>
    <p:sldId id="267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68921F-BD0C-4EFA-B747-48A0F0882B8E}">
          <p14:sldIdLst>
            <p14:sldId id="256"/>
            <p14:sldId id="257"/>
            <p14:sldId id="276"/>
            <p14:sldId id="273"/>
            <p14:sldId id="260"/>
            <p14:sldId id="265"/>
            <p14:sldId id="264"/>
            <p14:sldId id="263"/>
            <p14:sldId id="258"/>
            <p14:sldId id="269"/>
            <p14:sldId id="278"/>
            <p14:sldId id="267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88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0790E-F2F3-479A-956E-076D64D375BA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E2EC33-5C8F-4D70-BC00-9AB942BD095E}">
      <dgm:prSet custT="1"/>
      <dgm:spPr/>
      <dgm:t>
        <a:bodyPr/>
        <a:lstStyle/>
        <a:p>
          <a:r>
            <a:rPr lang="en-US" sz="1400" b="1">
              <a:effectLst/>
            </a:rPr>
            <a:t>Collect information on:</a:t>
          </a:r>
          <a:endParaRPr lang="en-US" sz="1400" b="1" dirty="0">
            <a:effectLst/>
          </a:endParaRPr>
        </a:p>
      </dgm:t>
    </dgm:pt>
    <dgm:pt modelId="{8B727F1D-CD93-49A3-A898-046BF14E6E67}" type="par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D60EE75C-4FFC-414E-AD97-D512B813F465}" type="sib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303789C5-6542-4C49-B00E-6FBDD8209B83}">
      <dgm:prSet custT="1"/>
      <dgm:spPr/>
      <dgm:t>
        <a:bodyPr/>
        <a:lstStyle/>
        <a:p>
          <a:r>
            <a:rPr lang="en-US" sz="1400" b="1">
              <a:effectLst/>
            </a:rPr>
            <a:t>Student loans</a:t>
          </a:r>
          <a:endParaRPr lang="en-US" sz="1400" b="1" dirty="0">
            <a:effectLst/>
          </a:endParaRPr>
        </a:p>
      </dgm:t>
    </dgm:pt>
    <dgm:pt modelId="{4AC9EB2B-814C-4F95-8861-18745B4890A4}" type="par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6102282-921D-4DAD-BD60-DAD744FA1966}" type="sib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678D47E-43DD-4344-8C8C-ACE01E895CC5}">
      <dgm:prSet custT="1"/>
      <dgm:spPr/>
      <dgm:t>
        <a:bodyPr/>
        <a:lstStyle/>
        <a:p>
          <a:r>
            <a:rPr lang="en-US" sz="1400" b="1" dirty="0">
              <a:effectLst/>
            </a:rPr>
            <a:t>Income based on education and location</a:t>
          </a:r>
        </a:p>
      </dgm:t>
    </dgm:pt>
    <dgm:pt modelId="{364DE2A8-50FA-4C50-B822-137DF555360B}" type="par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199991F-8EBF-467E-A56E-DA63B30D76AD}" type="sib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7A0BF0D-8931-48DA-BA05-6C13F663EE89}">
      <dgm:prSet custT="1"/>
      <dgm:spPr/>
      <dgm:t>
        <a:bodyPr/>
        <a:lstStyle/>
        <a:p>
          <a:r>
            <a:rPr lang="en-US" sz="1400" b="1" dirty="0">
              <a:effectLst/>
            </a:rPr>
            <a:t>Investigate the differences in median income and federal student loans with respect to the following:</a:t>
          </a:r>
        </a:p>
      </dgm:t>
    </dgm:pt>
    <dgm:pt modelId="{8F496A55-6BD6-40A6-B8D7-B0B04612ABD1}" type="par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96D685D-CD25-411C-9E82-54721DE5A9FC}" type="sib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9111905-0C3B-45FC-A4C9-44251D63D117}">
      <dgm:prSet custT="1"/>
      <dgm:spPr/>
      <dgm:t>
        <a:bodyPr/>
        <a:lstStyle/>
        <a:p>
          <a:r>
            <a:rPr lang="en-US" sz="1400" b="1">
              <a:effectLst/>
            </a:rPr>
            <a:t>Create dashboard to determine WHEN a college education starts to pay off depending on where you live and what you study.</a:t>
          </a:r>
          <a:endParaRPr lang="en-US" sz="1400" b="1" dirty="0">
            <a:effectLst/>
          </a:endParaRPr>
        </a:p>
      </dgm:t>
    </dgm:pt>
    <dgm:pt modelId="{B15363E1-1FAC-4F11-9305-581CF19DD34A}" type="par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11189657-F87F-455B-96B5-2B8CCF4FB022}" type="sib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2215A458-43C0-4CE4-A46A-D270DA5EE0D6}">
      <dgm:prSet custT="1"/>
      <dgm:spPr/>
      <dgm:t>
        <a:bodyPr/>
        <a:lstStyle/>
        <a:p>
          <a:r>
            <a:rPr lang="en-US" sz="1400" b="1" dirty="0"/>
            <a:t>Education attained</a:t>
          </a:r>
        </a:p>
      </dgm:t>
    </dgm:pt>
    <dgm:pt modelId="{4EA43C95-0E4D-4E63-9EC7-2193B3C457F8}" type="parTrans" cxnId="{CE246126-DA77-461B-94FE-0DF05B837192}">
      <dgm:prSet/>
      <dgm:spPr/>
      <dgm:t>
        <a:bodyPr/>
        <a:lstStyle/>
        <a:p>
          <a:endParaRPr lang="en-US"/>
        </a:p>
      </dgm:t>
    </dgm:pt>
    <dgm:pt modelId="{8DFA2887-29BA-4236-8D3B-2284C5217DE3}" type="sibTrans" cxnId="{CE246126-DA77-461B-94FE-0DF05B837192}">
      <dgm:prSet/>
      <dgm:spPr/>
      <dgm:t>
        <a:bodyPr/>
        <a:lstStyle/>
        <a:p>
          <a:endParaRPr lang="en-US"/>
        </a:p>
      </dgm:t>
    </dgm:pt>
    <dgm:pt modelId="{00A0C710-5F3C-4843-A8A9-1FC760FE2B7B}">
      <dgm:prSet custT="1"/>
      <dgm:spPr/>
      <dgm:t>
        <a:bodyPr/>
        <a:lstStyle/>
        <a:p>
          <a:r>
            <a:rPr lang="en-US" sz="1400" b="1" dirty="0"/>
            <a:t>State of residence</a:t>
          </a:r>
        </a:p>
      </dgm:t>
    </dgm:pt>
    <dgm:pt modelId="{D0B1E65A-EB23-4FCE-95B4-295BB3A22E69}" type="parTrans" cxnId="{66D0616C-6550-472E-AC62-27DFEF038167}">
      <dgm:prSet/>
      <dgm:spPr/>
      <dgm:t>
        <a:bodyPr/>
        <a:lstStyle/>
        <a:p>
          <a:endParaRPr lang="en-US"/>
        </a:p>
      </dgm:t>
    </dgm:pt>
    <dgm:pt modelId="{D2BEE65E-8910-49DE-98F5-99C20E1DA4A2}" type="sibTrans" cxnId="{66D0616C-6550-472E-AC62-27DFEF038167}">
      <dgm:prSet/>
      <dgm:spPr/>
      <dgm:t>
        <a:bodyPr/>
        <a:lstStyle/>
        <a:p>
          <a:endParaRPr lang="en-US"/>
        </a:p>
      </dgm:t>
    </dgm:pt>
    <dgm:pt modelId="{0476911E-EE34-4CA4-9884-D902A0D425D4}">
      <dgm:prSet custT="1"/>
      <dgm:spPr/>
      <dgm:t>
        <a:bodyPr/>
        <a:lstStyle/>
        <a:p>
          <a:r>
            <a:rPr lang="en-US" sz="1400" b="1" dirty="0"/>
            <a:t>Major of study</a:t>
          </a:r>
        </a:p>
      </dgm:t>
    </dgm:pt>
    <dgm:pt modelId="{FCB03418-5EF3-49A3-A7C9-063B04C6442E}" type="parTrans" cxnId="{1EEA3D80-064C-438F-9724-F9320BE90C96}">
      <dgm:prSet/>
      <dgm:spPr/>
      <dgm:t>
        <a:bodyPr/>
        <a:lstStyle/>
        <a:p>
          <a:endParaRPr lang="en-US"/>
        </a:p>
      </dgm:t>
    </dgm:pt>
    <dgm:pt modelId="{5E940BD4-53EA-4358-BCB3-74FFB09C6D93}" type="sibTrans" cxnId="{1EEA3D80-064C-438F-9724-F9320BE90C96}">
      <dgm:prSet/>
      <dgm:spPr/>
      <dgm:t>
        <a:bodyPr/>
        <a:lstStyle/>
        <a:p>
          <a:endParaRPr lang="en-US"/>
        </a:p>
      </dgm:t>
    </dgm:pt>
    <dgm:pt modelId="{9D1E52F5-F206-4884-AE79-D917CD7C3E77}" type="pres">
      <dgm:prSet presAssocID="{EBF0790E-F2F3-479A-956E-076D64D375BA}" presName="linear" presStyleCnt="0">
        <dgm:presLayoutVars>
          <dgm:dir/>
          <dgm:animLvl val="lvl"/>
          <dgm:resizeHandles val="exact"/>
        </dgm:presLayoutVars>
      </dgm:prSet>
      <dgm:spPr/>
    </dgm:pt>
    <dgm:pt modelId="{1711FB7F-60BD-4B06-BF10-7A205C8C4BB1}" type="pres">
      <dgm:prSet presAssocID="{9CE2EC33-5C8F-4D70-BC00-9AB942BD095E}" presName="parentLin" presStyleCnt="0"/>
      <dgm:spPr/>
    </dgm:pt>
    <dgm:pt modelId="{581BFCD8-D9E5-4B4C-AD1C-D2766D46ABFA}" type="pres">
      <dgm:prSet presAssocID="{9CE2EC33-5C8F-4D70-BC00-9AB942BD095E}" presName="parentLeftMargin" presStyleLbl="node1" presStyleIdx="0" presStyleCnt="3"/>
      <dgm:spPr/>
    </dgm:pt>
    <dgm:pt modelId="{1EF0824E-07A1-4003-9CE3-34EDF4AA5E95}" type="pres">
      <dgm:prSet presAssocID="{9CE2EC33-5C8F-4D70-BC00-9AB942BD09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CF660B-A647-43A4-A6C4-E23D0092EC0F}" type="pres">
      <dgm:prSet presAssocID="{9CE2EC33-5C8F-4D70-BC00-9AB942BD095E}" presName="negativeSpace" presStyleCnt="0"/>
      <dgm:spPr/>
    </dgm:pt>
    <dgm:pt modelId="{3E423E58-6431-4BF6-9D57-35D6DA0BAD74}" type="pres">
      <dgm:prSet presAssocID="{9CE2EC33-5C8F-4D70-BC00-9AB942BD095E}" presName="childText" presStyleLbl="conFgAcc1" presStyleIdx="0" presStyleCnt="3" custLinFactNeighborX="0">
        <dgm:presLayoutVars>
          <dgm:bulletEnabled val="1"/>
        </dgm:presLayoutVars>
      </dgm:prSet>
      <dgm:spPr/>
    </dgm:pt>
    <dgm:pt modelId="{E8F525DC-4C5A-454C-8DFE-3F4FE291DB4C}" type="pres">
      <dgm:prSet presAssocID="{D60EE75C-4FFC-414E-AD97-D512B813F465}" presName="spaceBetweenRectangles" presStyleCnt="0"/>
      <dgm:spPr/>
    </dgm:pt>
    <dgm:pt modelId="{2401D4BF-9B64-497D-B58B-992AB6AF8B3B}" type="pres">
      <dgm:prSet presAssocID="{97A0BF0D-8931-48DA-BA05-6C13F663EE89}" presName="parentLin" presStyleCnt="0"/>
      <dgm:spPr/>
    </dgm:pt>
    <dgm:pt modelId="{6E9D2733-A913-4DEA-98F3-AB8BAEC7F02C}" type="pres">
      <dgm:prSet presAssocID="{97A0BF0D-8931-48DA-BA05-6C13F663EE89}" presName="parentLeftMargin" presStyleLbl="node1" presStyleIdx="0" presStyleCnt="3"/>
      <dgm:spPr/>
    </dgm:pt>
    <dgm:pt modelId="{7EB537AD-D533-40C7-BCE5-5B13B97642B5}" type="pres">
      <dgm:prSet presAssocID="{97A0BF0D-8931-48DA-BA05-6C13F663EE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473D38-3DBC-41B3-85DD-B33C009E231A}" type="pres">
      <dgm:prSet presAssocID="{97A0BF0D-8931-48DA-BA05-6C13F663EE89}" presName="negativeSpace" presStyleCnt="0"/>
      <dgm:spPr/>
    </dgm:pt>
    <dgm:pt modelId="{2EF6BAA8-BD54-4252-9A5E-7CB510445045}" type="pres">
      <dgm:prSet presAssocID="{97A0BF0D-8931-48DA-BA05-6C13F663EE89}" presName="childText" presStyleLbl="conFgAcc1" presStyleIdx="1" presStyleCnt="3">
        <dgm:presLayoutVars>
          <dgm:bulletEnabled val="1"/>
        </dgm:presLayoutVars>
      </dgm:prSet>
      <dgm:spPr/>
    </dgm:pt>
    <dgm:pt modelId="{34251686-EC1F-4FD8-846D-CE7C545E621D}" type="pres">
      <dgm:prSet presAssocID="{996D685D-CD25-411C-9E82-54721DE5A9FC}" presName="spaceBetweenRectangles" presStyleCnt="0"/>
      <dgm:spPr/>
    </dgm:pt>
    <dgm:pt modelId="{58C797E5-40A8-4D91-A003-CA24A42C0B81}" type="pres">
      <dgm:prSet presAssocID="{49111905-0C3B-45FC-A4C9-44251D63D117}" presName="parentLin" presStyleCnt="0"/>
      <dgm:spPr/>
    </dgm:pt>
    <dgm:pt modelId="{0DE01426-D0CE-4061-B55A-DBA6B35F94A6}" type="pres">
      <dgm:prSet presAssocID="{49111905-0C3B-45FC-A4C9-44251D63D117}" presName="parentLeftMargin" presStyleLbl="node1" presStyleIdx="1" presStyleCnt="3"/>
      <dgm:spPr/>
    </dgm:pt>
    <dgm:pt modelId="{C2EBD6FB-A5C0-4FCC-BE69-B6E5920BE9E0}" type="pres">
      <dgm:prSet presAssocID="{49111905-0C3B-45FC-A4C9-44251D63D1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CBB8EE2-4F51-4368-BF0D-B1CD0D638524}" type="pres">
      <dgm:prSet presAssocID="{49111905-0C3B-45FC-A4C9-44251D63D117}" presName="negativeSpace" presStyleCnt="0"/>
      <dgm:spPr/>
    </dgm:pt>
    <dgm:pt modelId="{861ECAF3-E875-46E7-8C71-8090685EB3AC}" type="pres">
      <dgm:prSet presAssocID="{49111905-0C3B-45FC-A4C9-44251D63D1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DE4400-F56D-4CBA-8768-1B90CAACE53A}" type="presOf" srcId="{97A0BF0D-8931-48DA-BA05-6C13F663EE89}" destId="{6E9D2733-A913-4DEA-98F3-AB8BAEC7F02C}" srcOrd="0" destOrd="0" presId="urn:microsoft.com/office/officeart/2005/8/layout/list1"/>
    <dgm:cxn modelId="{5785E820-436E-4FD1-8CCA-89D3F79092E3}" type="presOf" srcId="{303789C5-6542-4C49-B00E-6FBDD8209B83}" destId="{3E423E58-6431-4BF6-9D57-35D6DA0BAD74}" srcOrd="0" destOrd="0" presId="urn:microsoft.com/office/officeart/2005/8/layout/list1"/>
    <dgm:cxn modelId="{CE246126-DA77-461B-94FE-0DF05B837192}" srcId="{97A0BF0D-8931-48DA-BA05-6C13F663EE89}" destId="{2215A458-43C0-4CE4-A46A-D270DA5EE0D6}" srcOrd="0" destOrd="0" parTransId="{4EA43C95-0E4D-4E63-9EC7-2193B3C457F8}" sibTransId="{8DFA2887-29BA-4236-8D3B-2284C5217DE3}"/>
    <dgm:cxn modelId="{11292831-D6C4-4FF7-BF35-8FF743A23951}" type="presOf" srcId="{9CE2EC33-5C8F-4D70-BC00-9AB942BD095E}" destId="{581BFCD8-D9E5-4B4C-AD1C-D2766D46ABFA}" srcOrd="0" destOrd="0" presId="urn:microsoft.com/office/officeart/2005/8/layout/list1"/>
    <dgm:cxn modelId="{0D32A437-0784-4C22-B3FE-CE4B052A88E8}" type="presOf" srcId="{97A0BF0D-8931-48DA-BA05-6C13F663EE89}" destId="{7EB537AD-D533-40C7-BCE5-5B13B97642B5}" srcOrd="1" destOrd="0" presId="urn:microsoft.com/office/officeart/2005/8/layout/list1"/>
    <dgm:cxn modelId="{66D0616C-6550-472E-AC62-27DFEF038167}" srcId="{97A0BF0D-8931-48DA-BA05-6C13F663EE89}" destId="{00A0C710-5F3C-4843-A8A9-1FC760FE2B7B}" srcOrd="1" destOrd="0" parTransId="{D0B1E65A-EB23-4FCE-95B4-295BB3A22E69}" sibTransId="{D2BEE65E-8910-49DE-98F5-99C20E1DA4A2}"/>
    <dgm:cxn modelId="{B3A8C072-5ABF-480C-A0F9-D1B02E7426BB}" srcId="{9CE2EC33-5C8F-4D70-BC00-9AB942BD095E}" destId="{303789C5-6542-4C49-B00E-6FBDD8209B83}" srcOrd="0" destOrd="0" parTransId="{4AC9EB2B-814C-4F95-8861-18745B4890A4}" sibTransId="{96102282-921D-4DAD-BD60-DAD744FA1966}"/>
    <dgm:cxn modelId="{2E5DE053-F894-46BA-AF64-F5DE77137BF5}" type="presOf" srcId="{4678D47E-43DD-4344-8C8C-ACE01E895CC5}" destId="{3E423E58-6431-4BF6-9D57-35D6DA0BAD74}" srcOrd="0" destOrd="1" presId="urn:microsoft.com/office/officeart/2005/8/layout/list1"/>
    <dgm:cxn modelId="{3EEC5C74-2D42-4A82-8805-4138F593D32E}" srcId="{EBF0790E-F2F3-479A-956E-076D64D375BA}" destId="{9CE2EC33-5C8F-4D70-BC00-9AB942BD095E}" srcOrd="0" destOrd="0" parTransId="{8B727F1D-CD93-49A3-A898-046BF14E6E67}" sibTransId="{D60EE75C-4FFC-414E-AD97-D512B813F465}"/>
    <dgm:cxn modelId="{DB7E307B-85D8-475F-B3B6-882C3955C44C}" srcId="{EBF0790E-F2F3-479A-956E-076D64D375BA}" destId="{49111905-0C3B-45FC-A4C9-44251D63D117}" srcOrd="2" destOrd="0" parTransId="{B15363E1-1FAC-4F11-9305-581CF19DD34A}" sibTransId="{11189657-F87F-455B-96B5-2B8CCF4FB022}"/>
    <dgm:cxn modelId="{6488917E-BA74-479A-8A0A-949747CBF55C}" type="presOf" srcId="{EBF0790E-F2F3-479A-956E-076D64D375BA}" destId="{9D1E52F5-F206-4884-AE79-D917CD7C3E77}" srcOrd="0" destOrd="0" presId="urn:microsoft.com/office/officeart/2005/8/layout/list1"/>
    <dgm:cxn modelId="{1EEA3D80-064C-438F-9724-F9320BE90C96}" srcId="{97A0BF0D-8931-48DA-BA05-6C13F663EE89}" destId="{0476911E-EE34-4CA4-9884-D902A0D425D4}" srcOrd="2" destOrd="0" parTransId="{FCB03418-5EF3-49A3-A7C9-063B04C6442E}" sibTransId="{5E940BD4-53EA-4358-BCB3-74FFB09C6D93}"/>
    <dgm:cxn modelId="{024EDE88-B2A2-47E1-9383-A95D5C6CFF3B}" type="presOf" srcId="{00A0C710-5F3C-4843-A8A9-1FC760FE2B7B}" destId="{2EF6BAA8-BD54-4252-9A5E-7CB510445045}" srcOrd="0" destOrd="1" presId="urn:microsoft.com/office/officeart/2005/8/layout/list1"/>
    <dgm:cxn modelId="{042FB28C-A7C4-4D38-A7DE-19F8660582C9}" srcId="{9CE2EC33-5C8F-4D70-BC00-9AB942BD095E}" destId="{4678D47E-43DD-4344-8C8C-ACE01E895CC5}" srcOrd="1" destOrd="0" parTransId="{364DE2A8-50FA-4C50-B822-137DF555360B}" sibTransId="{9199991F-8EBF-467E-A56E-DA63B30D76AD}"/>
    <dgm:cxn modelId="{A9C7D290-5151-4EA3-941C-350EA9965DD6}" type="presOf" srcId="{49111905-0C3B-45FC-A4C9-44251D63D117}" destId="{C2EBD6FB-A5C0-4FCC-BE69-B6E5920BE9E0}" srcOrd="1" destOrd="0" presId="urn:microsoft.com/office/officeart/2005/8/layout/list1"/>
    <dgm:cxn modelId="{98102391-CA41-4A34-9F13-4564D16665BF}" type="presOf" srcId="{9CE2EC33-5C8F-4D70-BC00-9AB942BD095E}" destId="{1EF0824E-07A1-4003-9CE3-34EDF4AA5E95}" srcOrd="1" destOrd="0" presId="urn:microsoft.com/office/officeart/2005/8/layout/list1"/>
    <dgm:cxn modelId="{E3A8BF9D-BC90-488A-89CC-C1CD97C4859C}" type="presOf" srcId="{0476911E-EE34-4CA4-9884-D902A0D425D4}" destId="{2EF6BAA8-BD54-4252-9A5E-7CB510445045}" srcOrd="0" destOrd="2" presId="urn:microsoft.com/office/officeart/2005/8/layout/list1"/>
    <dgm:cxn modelId="{ECD7D5AF-342D-43D0-84BA-46DD64ED3C38}" type="presOf" srcId="{49111905-0C3B-45FC-A4C9-44251D63D117}" destId="{0DE01426-D0CE-4061-B55A-DBA6B35F94A6}" srcOrd="0" destOrd="0" presId="urn:microsoft.com/office/officeart/2005/8/layout/list1"/>
    <dgm:cxn modelId="{EC6E18BD-49B4-4936-ADD5-19CBF87F3316}" srcId="{EBF0790E-F2F3-479A-956E-076D64D375BA}" destId="{97A0BF0D-8931-48DA-BA05-6C13F663EE89}" srcOrd="1" destOrd="0" parTransId="{8F496A55-6BD6-40A6-B8D7-B0B04612ABD1}" sibTransId="{996D685D-CD25-411C-9E82-54721DE5A9FC}"/>
    <dgm:cxn modelId="{715FA7FE-158C-422B-B60C-22BBE5D60CD3}" type="presOf" srcId="{2215A458-43C0-4CE4-A46A-D270DA5EE0D6}" destId="{2EF6BAA8-BD54-4252-9A5E-7CB510445045}" srcOrd="0" destOrd="0" presId="urn:microsoft.com/office/officeart/2005/8/layout/list1"/>
    <dgm:cxn modelId="{168421C6-B48A-4958-B4F2-5D3C50D54C09}" type="presParOf" srcId="{9D1E52F5-F206-4884-AE79-D917CD7C3E77}" destId="{1711FB7F-60BD-4B06-BF10-7A205C8C4BB1}" srcOrd="0" destOrd="0" presId="urn:microsoft.com/office/officeart/2005/8/layout/list1"/>
    <dgm:cxn modelId="{2C768146-79F6-4D79-83FC-60385EB49074}" type="presParOf" srcId="{1711FB7F-60BD-4B06-BF10-7A205C8C4BB1}" destId="{581BFCD8-D9E5-4B4C-AD1C-D2766D46ABFA}" srcOrd="0" destOrd="0" presId="urn:microsoft.com/office/officeart/2005/8/layout/list1"/>
    <dgm:cxn modelId="{E72743F4-4041-4E16-9568-45D67F87475A}" type="presParOf" srcId="{1711FB7F-60BD-4B06-BF10-7A205C8C4BB1}" destId="{1EF0824E-07A1-4003-9CE3-34EDF4AA5E95}" srcOrd="1" destOrd="0" presId="urn:microsoft.com/office/officeart/2005/8/layout/list1"/>
    <dgm:cxn modelId="{15B056AC-003C-4304-89C4-58F4657D99B6}" type="presParOf" srcId="{9D1E52F5-F206-4884-AE79-D917CD7C3E77}" destId="{2ECF660B-A647-43A4-A6C4-E23D0092EC0F}" srcOrd="1" destOrd="0" presId="urn:microsoft.com/office/officeart/2005/8/layout/list1"/>
    <dgm:cxn modelId="{871D24BB-EF1B-4B90-BF9C-E0F932A817CF}" type="presParOf" srcId="{9D1E52F5-F206-4884-AE79-D917CD7C3E77}" destId="{3E423E58-6431-4BF6-9D57-35D6DA0BAD74}" srcOrd="2" destOrd="0" presId="urn:microsoft.com/office/officeart/2005/8/layout/list1"/>
    <dgm:cxn modelId="{BCEA2937-934F-4D80-9A5D-746022E55D06}" type="presParOf" srcId="{9D1E52F5-F206-4884-AE79-D917CD7C3E77}" destId="{E8F525DC-4C5A-454C-8DFE-3F4FE291DB4C}" srcOrd="3" destOrd="0" presId="urn:microsoft.com/office/officeart/2005/8/layout/list1"/>
    <dgm:cxn modelId="{3106A4DD-F7ED-47DD-94FD-3B49EBFCC1B6}" type="presParOf" srcId="{9D1E52F5-F206-4884-AE79-D917CD7C3E77}" destId="{2401D4BF-9B64-497D-B58B-992AB6AF8B3B}" srcOrd="4" destOrd="0" presId="urn:microsoft.com/office/officeart/2005/8/layout/list1"/>
    <dgm:cxn modelId="{FD74FD7B-AE6C-4648-806A-A0E04E1CA890}" type="presParOf" srcId="{2401D4BF-9B64-497D-B58B-992AB6AF8B3B}" destId="{6E9D2733-A913-4DEA-98F3-AB8BAEC7F02C}" srcOrd="0" destOrd="0" presId="urn:microsoft.com/office/officeart/2005/8/layout/list1"/>
    <dgm:cxn modelId="{3F1D2CB5-9B7B-498A-84A3-4899C4393608}" type="presParOf" srcId="{2401D4BF-9B64-497D-B58B-992AB6AF8B3B}" destId="{7EB537AD-D533-40C7-BCE5-5B13B97642B5}" srcOrd="1" destOrd="0" presId="urn:microsoft.com/office/officeart/2005/8/layout/list1"/>
    <dgm:cxn modelId="{F2F04A19-C769-4623-A7B1-99E4CA55491B}" type="presParOf" srcId="{9D1E52F5-F206-4884-AE79-D917CD7C3E77}" destId="{72473D38-3DBC-41B3-85DD-B33C009E231A}" srcOrd="5" destOrd="0" presId="urn:microsoft.com/office/officeart/2005/8/layout/list1"/>
    <dgm:cxn modelId="{0CD4A492-45AD-4BAD-BD7C-BC526F7FC3CF}" type="presParOf" srcId="{9D1E52F5-F206-4884-AE79-D917CD7C3E77}" destId="{2EF6BAA8-BD54-4252-9A5E-7CB510445045}" srcOrd="6" destOrd="0" presId="urn:microsoft.com/office/officeart/2005/8/layout/list1"/>
    <dgm:cxn modelId="{ED434390-3F05-489F-913C-40E41D4B578C}" type="presParOf" srcId="{9D1E52F5-F206-4884-AE79-D917CD7C3E77}" destId="{34251686-EC1F-4FD8-846D-CE7C545E621D}" srcOrd="7" destOrd="0" presId="urn:microsoft.com/office/officeart/2005/8/layout/list1"/>
    <dgm:cxn modelId="{35E9F594-1605-490B-B727-0D10BCE7B2CA}" type="presParOf" srcId="{9D1E52F5-F206-4884-AE79-D917CD7C3E77}" destId="{58C797E5-40A8-4D91-A003-CA24A42C0B81}" srcOrd="8" destOrd="0" presId="urn:microsoft.com/office/officeart/2005/8/layout/list1"/>
    <dgm:cxn modelId="{40F84CD0-AFF9-4D62-8267-39A34A0DAF10}" type="presParOf" srcId="{58C797E5-40A8-4D91-A003-CA24A42C0B81}" destId="{0DE01426-D0CE-4061-B55A-DBA6B35F94A6}" srcOrd="0" destOrd="0" presId="urn:microsoft.com/office/officeart/2005/8/layout/list1"/>
    <dgm:cxn modelId="{C2283C69-884D-4B83-8845-3BE67B4D4AAA}" type="presParOf" srcId="{58C797E5-40A8-4D91-A003-CA24A42C0B81}" destId="{C2EBD6FB-A5C0-4FCC-BE69-B6E5920BE9E0}" srcOrd="1" destOrd="0" presId="urn:microsoft.com/office/officeart/2005/8/layout/list1"/>
    <dgm:cxn modelId="{5B3358ED-FF34-413F-8A42-6CBB3B2C7EE5}" type="presParOf" srcId="{9D1E52F5-F206-4884-AE79-D917CD7C3E77}" destId="{BCBB8EE2-4F51-4368-BF0D-B1CD0D638524}" srcOrd="9" destOrd="0" presId="urn:microsoft.com/office/officeart/2005/8/layout/list1"/>
    <dgm:cxn modelId="{8E8FAA7D-65D1-404F-9570-22E45B93C16B}" type="presParOf" srcId="{9D1E52F5-F206-4884-AE79-D917CD7C3E77}" destId="{861ECAF3-E875-46E7-8C71-8090685EB3A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11511-141C-475A-BF6B-87E0C06625E0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19F2F3-B342-4BA7-8029-8592211708C3}">
      <dgm:prSet/>
      <dgm:spPr>
        <a:solidFill>
          <a:schemeClr val="accent4"/>
        </a:solidFill>
      </dgm:spPr>
      <dgm:t>
        <a:bodyPr/>
        <a:lstStyle/>
        <a:p>
          <a:r>
            <a:rPr lang="en-US" b="1" dirty="0"/>
            <a:t>Are there some locations where an education is a better or worse investment?</a:t>
          </a:r>
          <a:endParaRPr lang="en-US" dirty="0"/>
        </a:p>
      </dgm:t>
    </dgm:pt>
    <dgm:pt modelId="{A67577F6-1F60-4F7F-87B9-E1D3F94FF4CF}" type="parTrans" cxnId="{A30A3439-B3C8-4C41-9650-4503B8A6531D}">
      <dgm:prSet/>
      <dgm:spPr/>
      <dgm:t>
        <a:bodyPr/>
        <a:lstStyle/>
        <a:p>
          <a:endParaRPr lang="en-US"/>
        </a:p>
      </dgm:t>
    </dgm:pt>
    <dgm:pt modelId="{38BEBD0C-4F42-4ACA-9D16-F281620E0756}" type="sibTrans" cxnId="{A30A3439-B3C8-4C41-9650-4503B8A6531D}">
      <dgm:prSet/>
      <dgm:spPr/>
      <dgm:t>
        <a:bodyPr/>
        <a:lstStyle/>
        <a:p>
          <a:endParaRPr lang="en-US"/>
        </a:p>
      </dgm:t>
    </dgm:pt>
    <dgm:pt modelId="{36690FC5-8466-450C-A76D-ACCBA6017934}">
      <dgm:prSet/>
      <dgm:spPr>
        <a:solidFill>
          <a:schemeClr val="accent5"/>
        </a:solidFill>
      </dgm:spPr>
      <dgm:t>
        <a:bodyPr/>
        <a:lstStyle/>
        <a:p>
          <a:r>
            <a:rPr lang="en-US" b="1" dirty="0"/>
            <a:t>Are there some majors that are a better investment than others?</a:t>
          </a:r>
          <a:endParaRPr lang="en-US" dirty="0"/>
        </a:p>
      </dgm:t>
    </dgm:pt>
    <dgm:pt modelId="{15377560-A2BB-4706-8C49-042A59AB6900}" type="parTrans" cxnId="{35FCEC66-1D81-4FAE-A396-360751B5875F}">
      <dgm:prSet/>
      <dgm:spPr/>
      <dgm:t>
        <a:bodyPr/>
        <a:lstStyle/>
        <a:p>
          <a:endParaRPr lang="en-US"/>
        </a:p>
      </dgm:t>
    </dgm:pt>
    <dgm:pt modelId="{D8570F80-0DEC-4B33-8365-FDE1EF3EE7D5}" type="sibTrans" cxnId="{35FCEC66-1D81-4FAE-A396-360751B5875F}">
      <dgm:prSet/>
      <dgm:spPr/>
      <dgm:t>
        <a:bodyPr/>
        <a:lstStyle/>
        <a:p>
          <a:endParaRPr lang="en-US"/>
        </a:p>
      </dgm:t>
    </dgm:pt>
    <dgm:pt modelId="{7F643957-76B7-4EB8-9452-E60D9E265FB7}">
      <dgm:prSet/>
      <dgm:spPr>
        <a:solidFill>
          <a:schemeClr val="accent6"/>
        </a:solidFill>
      </dgm:spPr>
      <dgm:t>
        <a:bodyPr/>
        <a:lstStyle/>
        <a:p>
          <a:r>
            <a:rPr lang="en-US" b="1"/>
            <a:t>Is a college education a good investment overall?</a:t>
          </a:r>
          <a:endParaRPr lang="en-US"/>
        </a:p>
      </dgm:t>
    </dgm:pt>
    <dgm:pt modelId="{B1745567-5393-446F-AAA8-509DF66DC9BC}" type="parTrans" cxnId="{D163C255-0EC7-40C7-B023-2E452B71787F}">
      <dgm:prSet/>
      <dgm:spPr/>
      <dgm:t>
        <a:bodyPr/>
        <a:lstStyle/>
        <a:p>
          <a:endParaRPr lang="en-US"/>
        </a:p>
      </dgm:t>
    </dgm:pt>
    <dgm:pt modelId="{9285BFD3-19EE-4F8E-923F-812D1120C6F6}" type="sibTrans" cxnId="{D163C255-0EC7-40C7-B023-2E452B71787F}">
      <dgm:prSet/>
      <dgm:spPr/>
      <dgm:t>
        <a:bodyPr/>
        <a:lstStyle/>
        <a:p>
          <a:endParaRPr lang="en-US"/>
        </a:p>
      </dgm:t>
    </dgm:pt>
    <dgm:pt modelId="{B67C5AEE-1586-4594-8676-0D691F74EDC4}" type="pres">
      <dgm:prSet presAssocID="{15111511-141C-475A-BF6B-87E0C06625E0}" presName="linear" presStyleCnt="0">
        <dgm:presLayoutVars>
          <dgm:animLvl val="lvl"/>
          <dgm:resizeHandles val="exact"/>
        </dgm:presLayoutVars>
      </dgm:prSet>
      <dgm:spPr/>
    </dgm:pt>
    <dgm:pt modelId="{C2DD3C36-A2F6-4E3B-ADAB-DC014B8B5BF0}" type="pres">
      <dgm:prSet presAssocID="{9819F2F3-B342-4BA7-8029-8592211708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DB882A-B3D4-450C-8D24-6686B5395EEA}" type="pres">
      <dgm:prSet presAssocID="{38BEBD0C-4F42-4ACA-9D16-F281620E0756}" presName="spacer" presStyleCnt="0"/>
      <dgm:spPr/>
    </dgm:pt>
    <dgm:pt modelId="{80305D33-16AB-491D-8011-A25AECC2CE60}" type="pres">
      <dgm:prSet presAssocID="{36690FC5-8466-450C-A76D-ACCBA60179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3A3134-D290-4D2A-89CD-DBA6064FA556}" type="pres">
      <dgm:prSet presAssocID="{D8570F80-0DEC-4B33-8365-FDE1EF3EE7D5}" presName="spacer" presStyleCnt="0"/>
      <dgm:spPr/>
    </dgm:pt>
    <dgm:pt modelId="{3D550C9D-D7E6-4701-AB2A-243C37985AB1}" type="pres">
      <dgm:prSet presAssocID="{7F643957-76B7-4EB8-9452-E60D9E265F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103E50A-3CB9-49A8-A724-B39826E8F396}" type="presOf" srcId="{15111511-141C-475A-BF6B-87E0C06625E0}" destId="{B67C5AEE-1586-4594-8676-0D691F74EDC4}" srcOrd="0" destOrd="0" presId="urn:microsoft.com/office/officeart/2005/8/layout/vList2"/>
    <dgm:cxn modelId="{A30A3439-B3C8-4C41-9650-4503B8A6531D}" srcId="{15111511-141C-475A-BF6B-87E0C06625E0}" destId="{9819F2F3-B342-4BA7-8029-8592211708C3}" srcOrd="0" destOrd="0" parTransId="{A67577F6-1F60-4F7F-87B9-E1D3F94FF4CF}" sibTransId="{38BEBD0C-4F42-4ACA-9D16-F281620E0756}"/>
    <dgm:cxn modelId="{35FCEC66-1D81-4FAE-A396-360751B5875F}" srcId="{15111511-141C-475A-BF6B-87E0C06625E0}" destId="{36690FC5-8466-450C-A76D-ACCBA6017934}" srcOrd="1" destOrd="0" parTransId="{15377560-A2BB-4706-8C49-042A59AB6900}" sibTransId="{D8570F80-0DEC-4B33-8365-FDE1EF3EE7D5}"/>
    <dgm:cxn modelId="{D163C255-0EC7-40C7-B023-2E452B71787F}" srcId="{15111511-141C-475A-BF6B-87E0C06625E0}" destId="{7F643957-76B7-4EB8-9452-E60D9E265FB7}" srcOrd="2" destOrd="0" parTransId="{B1745567-5393-446F-AAA8-509DF66DC9BC}" sibTransId="{9285BFD3-19EE-4F8E-923F-812D1120C6F6}"/>
    <dgm:cxn modelId="{C15D2E95-2F52-4F89-B8EC-DB44A021DA0B}" type="presOf" srcId="{36690FC5-8466-450C-A76D-ACCBA6017934}" destId="{80305D33-16AB-491D-8011-A25AECC2CE60}" srcOrd="0" destOrd="0" presId="urn:microsoft.com/office/officeart/2005/8/layout/vList2"/>
    <dgm:cxn modelId="{E9F36F99-C46C-4007-A47A-4A195982F678}" type="presOf" srcId="{9819F2F3-B342-4BA7-8029-8592211708C3}" destId="{C2DD3C36-A2F6-4E3B-ADAB-DC014B8B5BF0}" srcOrd="0" destOrd="0" presId="urn:microsoft.com/office/officeart/2005/8/layout/vList2"/>
    <dgm:cxn modelId="{C3B9C2A1-83EF-4D06-9481-17C84AE55B1F}" type="presOf" srcId="{7F643957-76B7-4EB8-9452-E60D9E265FB7}" destId="{3D550C9D-D7E6-4701-AB2A-243C37985AB1}" srcOrd="0" destOrd="0" presId="urn:microsoft.com/office/officeart/2005/8/layout/vList2"/>
    <dgm:cxn modelId="{75E8A5B7-8241-45AC-9BBC-F1EA55790FB3}" type="presParOf" srcId="{B67C5AEE-1586-4594-8676-0D691F74EDC4}" destId="{C2DD3C36-A2F6-4E3B-ADAB-DC014B8B5BF0}" srcOrd="0" destOrd="0" presId="urn:microsoft.com/office/officeart/2005/8/layout/vList2"/>
    <dgm:cxn modelId="{8BAA3CA3-F2FA-4747-A354-068A87A37EE5}" type="presParOf" srcId="{B67C5AEE-1586-4594-8676-0D691F74EDC4}" destId="{AEDB882A-B3D4-450C-8D24-6686B5395EEA}" srcOrd="1" destOrd="0" presId="urn:microsoft.com/office/officeart/2005/8/layout/vList2"/>
    <dgm:cxn modelId="{3B666AC6-CC3D-41E8-998B-E35BB5ED78FF}" type="presParOf" srcId="{B67C5AEE-1586-4594-8676-0D691F74EDC4}" destId="{80305D33-16AB-491D-8011-A25AECC2CE60}" srcOrd="2" destOrd="0" presId="urn:microsoft.com/office/officeart/2005/8/layout/vList2"/>
    <dgm:cxn modelId="{6ED80DEE-2D4F-44AC-8C1C-A64A63E1A0E2}" type="presParOf" srcId="{B67C5AEE-1586-4594-8676-0D691F74EDC4}" destId="{893A3134-D290-4D2A-89CD-DBA6064FA556}" srcOrd="3" destOrd="0" presId="urn:microsoft.com/office/officeart/2005/8/layout/vList2"/>
    <dgm:cxn modelId="{82372C78-ED13-4AA8-AE91-D86A31FED102}" type="presParOf" srcId="{B67C5AEE-1586-4594-8676-0D691F74EDC4}" destId="{3D550C9D-D7E6-4701-AB2A-243C37985A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C95838-DD96-4A14-A7A0-BD0EA748E858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89857B-7F14-45D3-BDAF-87657403EFC0}">
      <dgm:prSet custT="1"/>
      <dgm:spPr/>
      <dgm:t>
        <a:bodyPr/>
        <a:lstStyle/>
        <a:p>
          <a:r>
            <a:rPr lang="en-US" sz="3200"/>
            <a:t>Does this trend hold true everywhere in the United States?</a:t>
          </a:r>
        </a:p>
      </dgm:t>
    </dgm:pt>
    <dgm:pt modelId="{23091A26-80E3-4686-A55E-F7909CD872A3}" type="parTrans" cxnId="{FB9660F2-30DC-434E-B34A-374807FA5394}">
      <dgm:prSet/>
      <dgm:spPr/>
      <dgm:t>
        <a:bodyPr/>
        <a:lstStyle/>
        <a:p>
          <a:endParaRPr lang="en-US"/>
        </a:p>
      </dgm:t>
    </dgm:pt>
    <dgm:pt modelId="{7E754AD2-06F5-44ED-90AF-EF7AA8530110}" type="sibTrans" cxnId="{FB9660F2-30DC-434E-B34A-374807FA5394}">
      <dgm:prSet/>
      <dgm:spPr/>
      <dgm:t>
        <a:bodyPr/>
        <a:lstStyle/>
        <a:p>
          <a:endParaRPr lang="en-US"/>
        </a:p>
      </dgm:t>
    </dgm:pt>
    <dgm:pt modelId="{6161B6B2-44C1-41A7-9918-EB2E5BCE7F06}" type="pres">
      <dgm:prSet presAssocID="{53C95838-DD96-4A14-A7A0-BD0EA748E858}" presName="linear" presStyleCnt="0">
        <dgm:presLayoutVars>
          <dgm:animLvl val="lvl"/>
          <dgm:resizeHandles val="exact"/>
        </dgm:presLayoutVars>
      </dgm:prSet>
      <dgm:spPr/>
    </dgm:pt>
    <dgm:pt modelId="{072C3B84-C30C-448F-BEDC-F512FEECFCDF}" type="pres">
      <dgm:prSet presAssocID="{C789857B-7F14-45D3-BDAF-87657403EF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2C9696C-A057-436A-8ABE-B02C9A18CFE6}" type="presOf" srcId="{C789857B-7F14-45D3-BDAF-87657403EFC0}" destId="{072C3B84-C30C-448F-BEDC-F512FEECFCDF}" srcOrd="0" destOrd="0" presId="urn:microsoft.com/office/officeart/2005/8/layout/vList2"/>
    <dgm:cxn modelId="{6D26B297-D95C-432E-87E3-3B6F6559D937}" type="presOf" srcId="{53C95838-DD96-4A14-A7A0-BD0EA748E858}" destId="{6161B6B2-44C1-41A7-9918-EB2E5BCE7F06}" srcOrd="0" destOrd="0" presId="urn:microsoft.com/office/officeart/2005/8/layout/vList2"/>
    <dgm:cxn modelId="{FB9660F2-30DC-434E-B34A-374807FA5394}" srcId="{53C95838-DD96-4A14-A7A0-BD0EA748E858}" destId="{C789857B-7F14-45D3-BDAF-87657403EFC0}" srcOrd="0" destOrd="0" parTransId="{23091A26-80E3-4686-A55E-F7909CD872A3}" sibTransId="{7E754AD2-06F5-44ED-90AF-EF7AA8530110}"/>
    <dgm:cxn modelId="{768766C5-A42A-4C39-B0D1-5B1228753AA1}" type="presParOf" srcId="{6161B6B2-44C1-41A7-9918-EB2E5BCE7F06}" destId="{072C3B84-C30C-448F-BEDC-F512FEECFC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E17556-5334-48A3-A639-3923137EB9C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20244E-3CEC-436F-8FA3-606DCF8D35F0}">
      <dgm:prSet custT="1"/>
      <dgm:spPr/>
      <dgm:t>
        <a:bodyPr/>
        <a:lstStyle/>
        <a:p>
          <a:r>
            <a:rPr lang="en-US" sz="3600" b="1" dirty="0"/>
            <a:t>There are a few outliers in terms of education and income.</a:t>
          </a:r>
          <a:endParaRPr lang="en-US" sz="3600" dirty="0"/>
        </a:p>
      </dgm:t>
    </dgm:pt>
    <dgm:pt modelId="{0AB1076A-E422-4D57-B967-D8F185469B10}" type="parTrans" cxnId="{13474532-2126-4B76-BA02-5DCDC619D8E6}">
      <dgm:prSet/>
      <dgm:spPr/>
      <dgm:t>
        <a:bodyPr/>
        <a:lstStyle/>
        <a:p>
          <a:endParaRPr lang="en-US"/>
        </a:p>
      </dgm:t>
    </dgm:pt>
    <dgm:pt modelId="{3268ACAB-F70B-4828-A3BC-9CC124BE1B89}" type="sibTrans" cxnId="{13474532-2126-4B76-BA02-5DCDC619D8E6}">
      <dgm:prSet/>
      <dgm:spPr/>
      <dgm:t>
        <a:bodyPr/>
        <a:lstStyle/>
        <a:p>
          <a:endParaRPr lang="en-US"/>
        </a:p>
      </dgm:t>
    </dgm:pt>
    <dgm:pt modelId="{394E273C-D1DF-40BF-9A57-B19DBC7615A1}" type="pres">
      <dgm:prSet presAssocID="{A5E17556-5334-48A3-A639-3923137EB9C1}" presName="linear" presStyleCnt="0">
        <dgm:presLayoutVars>
          <dgm:animLvl val="lvl"/>
          <dgm:resizeHandles val="exact"/>
        </dgm:presLayoutVars>
      </dgm:prSet>
      <dgm:spPr/>
    </dgm:pt>
    <dgm:pt modelId="{6BCF1F1C-3086-4127-90F9-CC5218B1A484}" type="pres">
      <dgm:prSet presAssocID="{B420244E-3CEC-436F-8FA3-606DCF8D35F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7074C00-1685-482A-9787-1BA6A82B527B}" type="presOf" srcId="{A5E17556-5334-48A3-A639-3923137EB9C1}" destId="{394E273C-D1DF-40BF-9A57-B19DBC7615A1}" srcOrd="0" destOrd="0" presId="urn:microsoft.com/office/officeart/2005/8/layout/vList2"/>
    <dgm:cxn modelId="{13474532-2126-4B76-BA02-5DCDC619D8E6}" srcId="{A5E17556-5334-48A3-A639-3923137EB9C1}" destId="{B420244E-3CEC-436F-8FA3-606DCF8D35F0}" srcOrd="0" destOrd="0" parTransId="{0AB1076A-E422-4D57-B967-D8F185469B10}" sibTransId="{3268ACAB-F70B-4828-A3BC-9CC124BE1B89}"/>
    <dgm:cxn modelId="{9D5BED96-1191-4360-96D4-DED2B6D935EF}" type="presOf" srcId="{B420244E-3CEC-436F-8FA3-606DCF8D35F0}" destId="{6BCF1F1C-3086-4127-90F9-CC5218B1A484}" srcOrd="0" destOrd="0" presId="urn:microsoft.com/office/officeart/2005/8/layout/vList2"/>
    <dgm:cxn modelId="{7B75459F-3314-43FA-96A4-8F602C35E3BA}" type="presParOf" srcId="{394E273C-D1DF-40BF-9A57-B19DBC7615A1}" destId="{6BCF1F1C-3086-4127-90F9-CC5218B1A4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EEF45-3C2A-4F15-AC45-0DA33A96E4E4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007A8B2-8857-4008-B82D-D3389337FFFF}">
      <dgm:prSet custT="1"/>
      <dgm:spPr/>
      <dgm:t>
        <a:bodyPr/>
        <a:lstStyle/>
        <a:p>
          <a:pPr algn="ctr"/>
          <a:r>
            <a:rPr lang="en-US" sz="2800" dirty="0"/>
            <a:t>Which decision makes the most sense financially?</a:t>
          </a:r>
        </a:p>
      </dgm:t>
    </dgm:pt>
    <dgm:pt modelId="{C94B4FAB-AF10-4D9A-B576-3DAA6E294C52}" type="parTrans" cxnId="{0A59D39B-E289-4438-9A0A-F0673E7D1B7B}">
      <dgm:prSet/>
      <dgm:spPr/>
      <dgm:t>
        <a:bodyPr/>
        <a:lstStyle/>
        <a:p>
          <a:endParaRPr lang="en-US"/>
        </a:p>
      </dgm:t>
    </dgm:pt>
    <dgm:pt modelId="{C61AC03F-A717-4F83-A322-17EA5480A218}" type="sibTrans" cxnId="{0A59D39B-E289-4438-9A0A-F0673E7D1B7B}">
      <dgm:prSet/>
      <dgm:spPr/>
      <dgm:t>
        <a:bodyPr/>
        <a:lstStyle/>
        <a:p>
          <a:endParaRPr lang="en-US"/>
        </a:p>
      </dgm:t>
    </dgm:pt>
    <dgm:pt modelId="{58BDB510-9C62-410B-830D-901359E4BE47}" type="pres">
      <dgm:prSet presAssocID="{198EEF45-3C2A-4F15-AC45-0DA33A96E4E4}" presName="linear" presStyleCnt="0">
        <dgm:presLayoutVars>
          <dgm:animLvl val="lvl"/>
          <dgm:resizeHandles val="exact"/>
        </dgm:presLayoutVars>
      </dgm:prSet>
      <dgm:spPr/>
    </dgm:pt>
    <dgm:pt modelId="{C75FB568-C08E-48C9-8C2A-7A967ECE0172}" type="pres">
      <dgm:prSet presAssocID="{0007A8B2-8857-4008-B82D-D3389337FFFF}" presName="parentText" presStyleLbl="node1" presStyleIdx="0" presStyleCnt="1" custScaleY="108318" custLinFactNeighborX="-34889" custLinFactNeighborY="12779">
        <dgm:presLayoutVars>
          <dgm:chMax val="0"/>
          <dgm:bulletEnabled val="1"/>
        </dgm:presLayoutVars>
      </dgm:prSet>
      <dgm:spPr/>
    </dgm:pt>
  </dgm:ptLst>
  <dgm:cxnLst>
    <dgm:cxn modelId="{85EEEA6F-6A7A-4631-AD91-333C6D6674FA}" type="presOf" srcId="{0007A8B2-8857-4008-B82D-D3389337FFFF}" destId="{C75FB568-C08E-48C9-8C2A-7A967ECE0172}" srcOrd="0" destOrd="0" presId="urn:microsoft.com/office/officeart/2005/8/layout/vList2"/>
    <dgm:cxn modelId="{9B5D8753-4E0D-4B45-9B14-5F395381AF1B}" type="presOf" srcId="{198EEF45-3C2A-4F15-AC45-0DA33A96E4E4}" destId="{58BDB510-9C62-410B-830D-901359E4BE47}" srcOrd="0" destOrd="0" presId="urn:microsoft.com/office/officeart/2005/8/layout/vList2"/>
    <dgm:cxn modelId="{0A59D39B-E289-4438-9A0A-F0673E7D1B7B}" srcId="{198EEF45-3C2A-4F15-AC45-0DA33A96E4E4}" destId="{0007A8B2-8857-4008-B82D-D3389337FFFF}" srcOrd="0" destOrd="0" parTransId="{C94B4FAB-AF10-4D9A-B576-3DAA6E294C52}" sibTransId="{C61AC03F-A717-4F83-A322-17EA5480A218}"/>
    <dgm:cxn modelId="{C34E655C-AF44-414F-A014-D385B115A3D2}" type="presParOf" srcId="{58BDB510-9C62-410B-830D-901359E4BE47}" destId="{C75FB568-C08E-48C9-8C2A-7A967ECE01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23E58-6431-4BF6-9D57-35D6DA0BAD74}">
      <dsp:nvSpPr>
        <dsp:cNvPr id="0" name=""/>
        <dsp:cNvSpPr/>
      </dsp:nvSpPr>
      <dsp:spPr>
        <a:xfrm>
          <a:off x="0" y="466445"/>
          <a:ext cx="5860971" cy="114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effectLst/>
            </a:rPr>
            <a:t>Student loans</a:t>
          </a:r>
          <a:endParaRPr lang="en-US" sz="1400" b="1" kern="1200" dirty="0">
            <a:effectLst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/>
            </a:rPr>
            <a:t>Income based on education and location</a:t>
          </a:r>
        </a:p>
      </dsp:txBody>
      <dsp:txXfrm>
        <a:off x="0" y="466445"/>
        <a:ext cx="5860971" cy="1141875"/>
      </dsp:txXfrm>
    </dsp:sp>
    <dsp:sp modelId="{1EF0824E-07A1-4003-9CE3-34EDF4AA5E95}">
      <dsp:nvSpPr>
        <dsp:cNvPr id="0" name=""/>
        <dsp:cNvSpPr/>
      </dsp:nvSpPr>
      <dsp:spPr>
        <a:xfrm>
          <a:off x="293048" y="38405"/>
          <a:ext cx="4102679" cy="8560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Collect information on:</a:t>
          </a:r>
          <a:endParaRPr lang="en-US" sz="1400" b="1" kern="1200" dirty="0">
            <a:effectLst/>
          </a:endParaRPr>
        </a:p>
      </dsp:txBody>
      <dsp:txXfrm>
        <a:off x="334838" y="80195"/>
        <a:ext cx="4019099" cy="772500"/>
      </dsp:txXfrm>
    </dsp:sp>
    <dsp:sp modelId="{2EF6BAA8-BD54-4252-9A5E-7CB510445045}">
      <dsp:nvSpPr>
        <dsp:cNvPr id="0" name=""/>
        <dsp:cNvSpPr/>
      </dsp:nvSpPr>
      <dsp:spPr>
        <a:xfrm>
          <a:off x="0" y="2192961"/>
          <a:ext cx="5860971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Education attained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State of residence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Major of study</a:t>
          </a:r>
        </a:p>
      </dsp:txBody>
      <dsp:txXfrm>
        <a:off x="0" y="2192961"/>
        <a:ext cx="5860971" cy="1370250"/>
      </dsp:txXfrm>
    </dsp:sp>
    <dsp:sp modelId="{7EB537AD-D533-40C7-BCE5-5B13B97642B5}">
      <dsp:nvSpPr>
        <dsp:cNvPr id="0" name=""/>
        <dsp:cNvSpPr/>
      </dsp:nvSpPr>
      <dsp:spPr>
        <a:xfrm>
          <a:off x="293048" y="1764920"/>
          <a:ext cx="4102679" cy="856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/>
            </a:rPr>
            <a:t>Investigate the differences in median income and federal student loans with respect to the following:</a:t>
          </a:r>
        </a:p>
      </dsp:txBody>
      <dsp:txXfrm>
        <a:off x="334838" y="1806710"/>
        <a:ext cx="4019099" cy="772500"/>
      </dsp:txXfrm>
    </dsp:sp>
    <dsp:sp modelId="{861ECAF3-E875-46E7-8C71-8090685EB3AC}">
      <dsp:nvSpPr>
        <dsp:cNvPr id="0" name=""/>
        <dsp:cNvSpPr/>
      </dsp:nvSpPr>
      <dsp:spPr>
        <a:xfrm>
          <a:off x="0" y="4147851"/>
          <a:ext cx="5860971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EBD6FB-A5C0-4FCC-BE69-B6E5920BE9E0}">
      <dsp:nvSpPr>
        <dsp:cNvPr id="0" name=""/>
        <dsp:cNvSpPr/>
      </dsp:nvSpPr>
      <dsp:spPr>
        <a:xfrm>
          <a:off x="293048" y="3719811"/>
          <a:ext cx="4102679" cy="8560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Create dashboard to determine WHEN a college education starts to pay off depending on where you live and what you study.</a:t>
          </a:r>
          <a:endParaRPr lang="en-US" sz="1400" b="1" kern="1200" dirty="0">
            <a:effectLst/>
          </a:endParaRPr>
        </a:p>
      </dsp:txBody>
      <dsp:txXfrm>
        <a:off x="334838" y="3761601"/>
        <a:ext cx="4019099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D3C36-A2F6-4E3B-ADAB-DC014B8B5BF0}">
      <dsp:nvSpPr>
        <dsp:cNvPr id="0" name=""/>
        <dsp:cNvSpPr/>
      </dsp:nvSpPr>
      <dsp:spPr>
        <a:xfrm>
          <a:off x="0" y="283488"/>
          <a:ext cx="5410490" cy="87516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locations where an education is a better or worse investment?</a:t>
          </a:r>
          <a:endParaRPr lang="en-US" sz="2200" kern="1200" dirty="0"/>
        </a:p>
      </dsp:txBody>
      <dsp:txXfrm>
        <a:off x="42722" y="326210"/>
        <a:ext cx="5325046" cy="789716"/>
      </dsp:txXfrm>
    </dsp:sp>
    <dsp:sp modelId="{80305D33-16AB-491D-8011-A25AECC2CE60}">
      <dsp:nvSpPr>
        <dsp:cNvPr id="0" name=""/>
        <dsp:cNvSpPr/>
      </dsp:nvSpPr>
      <dsp:spPr>
        <a:xfrm>
          <a:off x="0" y="1222008"/>
          <a:ext cx="5410490" cy="8751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majors that are a better investment than others?</a:t>
          </a:r>
          <a:endParaRPr lang="en-US" sz="2200" kern="1200" dirty="0"/>
        </a:p>
      </dsp:txBody>
      <dsp:txXfrm>
        <a:off x="42722" y="1264730"/>
        <a:ext cx="5325046" cy="789716"/>
      </dsp:txXfrm>
    </dsp:sp>
    <dsp:sp modelId="{3D550C9D-D7E6-4701-AB2A-243C37985AB1}">
      <dsp:nvSpPr>
        <dsp:cNvPr id="0" name=""/>
        <dsp:cNvSpPr/>
      </dsp:nvSpPr>
      <dsp:spPr>
        <a:xfrm>
          <a:off x="0" y="2160529"/>
          <a:ext cx="5410490" cy="875160"/>
        </a:xfrm>
        <a:prstGeom prst="roundRect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Is a college education a good investment overall?</a:t>
          </a:r>
          <a:endParaRPr lang="en-US" sz="2200" kern="1200"/>
        </a:p>
      </dsp:txBody>
      <dsp:txXfrm>
        <a:off x="42722" y="2203251"/>
        <a:ext cx="5325046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C3B84-C30C-448F-BEDC-F512FEECFCDF}">
      <dsp:nvSpPr>
        <dsp:cNvPr id="0" name=""/>
        <dsp:cNvSpPr/>
      </dsp:nvSpPr>
      <dsp:spPr>
        <a:xfrm>
          <a:off x="0" y="797006"/>
          <a:ext cx="5257800" cy="17871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Does this trend hold true everywhere in the United States?</a:t>
          </a:r>
        </a:p>
      </dsp:txBody>
      <dsp:txXfrm>
        <a:off x="87243" y="884249"/>
        <a:ext cx="5083314" cy="1612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F1F1C-3086-4127-90F9-CC5218B1A484}">
      <dsp:nvSpPr>
        <dsp:cNvPr id="0" name=""/>
        <dsp:cNvSpPr/>
      </dsp:nvSpPr>
      <dsp:spPr>
        <a:xfrm>
          <a:off x="0" y="1062"/>
          <a:ext cx="4036334" cy="2385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There are a few outliers in terms of education and income.</a:t>
          </a:r>
          <a:endParaRPr lang="en-US" sz="3600" kern="1200" dirty="0"/>
        </a:p>
      </dsp:txBody>
      <dsp:txXfrm>
        <a:off x="116449" y="117511"/>
        <a:ext cx="3803436" cy="2152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FB568-C08E-48C9-8C2A-7A967ECE0172}">
      <dsp:nvSpPr>
        <dsp:cNvPr id="0" name=""/>
        <dsp:cNvSpPr/>
      </dsp:nvSpPr>
      <dsp:spPr>
        <a:xfrm>
          <a:off x="0" y="60616"/>
          <a:ext cx="7613013" cy="13180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Which decision makes the most sense financially?</a:t>
          </a:r>
        </a:p>
      </dsp:txBody>
      <dsp:txXfrm>
        <a:off x="64340" y="124956"/>
        <a:ext cx="7484333" cy="1189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68FCE-0C81-46C9-A40E-D29970CDD118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3F137-13EB-427D-B341-BE57DDC5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salary to income.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F137-13EB-427D-B341-BE57DDC5FF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F097-BDCC-BD75-D301-B4ED19267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5F1BA-A310-2286-091A-25251B03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BBB3-94AC-E529-7A0C-1E4FD743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095E-5D83-B0CD-8399-28D8AC38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E15D-A16B-72AB-C6BD-EC2DE159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A92B-7227-9813-AADE-82E790C7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AB840-4C4C-6D2C-ED1C-7B441DE92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820E7-17DA-3CE0-83DB-76538B6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92172-5A9D-AFB8-6A22-F6CB6B60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9753-3C63-5E0A-7A05-C7C6F33F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57B43-7197-6376-4BE2-E6136874A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1A924-26A5-51D4-1C62-99769F7B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BDDC-FCC8-C771-164A-5240A2EF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C4CC-8996-4BDB-8B08-4CA0B4F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D4A6-6FE8-325E-1DD6-FD7E2AAE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583E-D5FD-F43D-5E19-3FE0A657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8831-53B4-C8A0-6C58-C28E3679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55CC-27F8-BD45-7D04-A133575F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FC843-F609-B149-4673-EFB5679B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5DCD0-6CF9-1183-AAA2-93497C06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6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4901-6D1C-5891-9D29-7E106586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30C55-8589-4851-CD70-AB760B39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BC08-1F12-BFB1-F7E9-83126102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5B71-5E52-04AF-7500-BD2886C5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40B3E-0241-63B2-92A8-AC423F7F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0BE4-5BD0-3FE1-A326-65F293B1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62C-242A-4899-447A-9D29565CE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AACA6-3F01-BC14-6801-EB3445FDA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E50A1-DAAC-7E0B-01A7-931DF1D7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DBAF6-BD3C-E473-52CD-4CF00E64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436A7-D7FD-D904-A5D1-1051706D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676D-F23A-5319-4F44-C02C35B7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0F68D-4AC8-2CAE-0683-E3B082F44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3F87-73F4-6B52-8629-EF0B54D0B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E475F-F14F-9117-090C-7BD9AFCC1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20269-096D-59C4-36C0-6C5697E84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0F904-A27B-F648-ADE8-6241AF82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E0632-2850-CCB6-8471-77D29486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2A59B-828E-D8DA-2D0E-0127D375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1E2E-63E7-1480-A21D-F83B20D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E275A-A91B-C942-DA49-038CA54E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8710E-F553-B30C-31DD-BF80DA1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06980-AD67-3E39-811D-0CD4068A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EA8B4-F2FF-5ECE-4801-A32F3150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B207A-EABC-67E2-FEFE-10769D8B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DA21-06A5-8146-DBD5-A23A463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0E98-528C-AEB8-5698-A46B3E95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370E-4821-D77A-2FE2-2A5CFAF2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8E1EF-4451-B5A8-AE79-B2CE06C1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52B6-0146-6DD4-955E-43360466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6A1B2-8C1A-F017-91F4-B336A610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0E6C-E0B2-5030-EFC8-40CC3D9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2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6C7A-BA0B-C6AA-7169-A0139AAE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777E4-C063-5CC4-C49B-A79CF3C57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CEC2C-1A13-397B-F665-386C151BC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1868-0412-5E73-7DB4-7B2C099C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2886-C168-05C6-A965-16C26395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E7BC0-DB48-A9C3-5A91-6E83E6E7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0F86F6-1CDE-5476-3200-8115A956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4498-C282-133E-EFFA-AA279B0D1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41BB-453F-D049-EF03-A953793F7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6C174-1517-425D-AFE8-5F4CC10B194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32-1E0A-85E5-1083-214CEFC0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E03D-6FAB-0717-F292-D8C183036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CBAE7807-021B-25B1-44A2-F93AC96C4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CD7BE-1D04-1A19-9D0B-432053B5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Is a college education a good investment?</a:t>
            </a:r>
          </a:p>
        </p:txBody>
      </p:sp>
    </p:spTree>
    <p:extLst>
      <p:ext uri="{BB962C8B-B14F-4D97-AF65-F5344CB8AC3E}">
        <p14:creationId xmlns:p14="http://schemas.microsoft.com/office/powerpoint/2010/main" val="5922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43FE8-D9A7-4653-688B-F723659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How do we measure if education is a good investment?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727A3-3F4D-E50C-4DFF-FD01331B4FDA}"/>
              </a:ext>
            </a:extLst>
          </p:cNvPr>
          <p:cNvGrpSpPr/>
          <p:nvPr/>
        </p:nvGrpSpPr>
        <p:grpSpPr>
          <a:xfrm>
            <a:off x="641500" y="3442722"/>
            <a:ext cx="10904644" cy="1135486"/>
            <a:chOff x="641500" y="3442722"/>
            <a:chExt cx="10904644" cy="113548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3C3BE5-D2D2-39AB-0AAB-5F7746FACE69}"/>
                </a:ext>
              </a:extLst>
            </p:cNvPr>
            <p:cNvSpPr/>
            <p:nvPr/>
          </p:nvSpPr>
          <p:spPr>
            <a:xfrm>
              <a:off x="7163734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an associates at age 20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AC3F7C-D05B-8EC8-58DA-B4B7B492C9DE}"/>
                </a:ext>
              </a:extLst>
            </p:cNvPr>
            <p:cNvSpPr/>
            <p:nvPr/>
          </p:nvSpPr>
          <p:spPr>
            <a:xfrm>
              <a:off x="641500" y="3442722"/>
              <a:ext cx="2838716" cy="1135486"/>
            </a:xfrm>
            <a:custGeom>
              <a:avLst/>
              <a:gdLst>
                <a:gd name="connsiteX0" fmla="*/ 0 w 2838716"/>
                <a:gd name="connsiteY0" fmla="*/ 0 h 1135486"/>
                <a:gd name="connsiteX1" fmla="*/ 2270973 w 2838716"/>
                <a:gd name="connsiteY1" fmla="*/ 0 h 1135486"/>
                <a:gd name="connsiteX2" fmla="*/ 2838716 w 2838716"/>
                <a:gd name="connsiteY2" fmla="*/ 567743 h 1135486"/>
                <a:gd name="connsiteX3" fmla="*/ 2270973 w 2838716"/>
                <a:gd name="connsiteY3" fmla="*/ 1135486 h 1135486"/>
                <a:gd name="connsiteX4" fmla="*/ 0 w 2838716"/>
                <a:gd name="connsiteY4" fmla="*/ 1135486 h 1135486"/>
                <a:gd name="connsiteX5" fmla="*/ 567743 w 2838716"/>
                <a:gd name="connsiteY5" fmla="*/ 567743 h 1135486"/>
                <a:gd name="connsiteX6" fmla="*/ 0 w 2838716"/>
                <a:gd name="connsiteY6" fmla="*/ 0 h 1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716" h="1135486">
                  <a:moveTo>
                    <a:pt x="0" y="0"/>
                  </a:moveTo>
                  <a:lnTo>
                    <a:pt x="2270973" y="0"/>
                  </a:lnTo>
                  <a:lnTo>
                    <a:pt x="2838716" y="567743"/>
                  </a:lnTo>
                  <a:lnTo>
                    <a:pt x="2270973" y="1135486"/>
                  </a:lnTo>
                  <a:lnTo>
                    <a:pt x="0" y="1135486"/>
                  </a:lnTo>
                  <a:lnTo>
                    <a:pt x="567743" y="567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5523" tIns="8890" rIns="567743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Imagine that you had to decide between four options: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3692D8-DAD5-E043-E524-3461F3CF30B5}"/>
                </a:ext>
              </a:extLst>
            </p:cNvPr>
            <p:cNvSpPr/>
            <p:nvPr/>
          </p:nvSpPr>
          <p:spPr>
            <a:xfrm>
              <a:off x="3111183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Leave high school at age 16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B26BCA-B09B-E224-4EE9-D63EA6C4946C}"/>
                </a:ext>
              </a:extLst>
            </p:cNvPr>
            <p:cNvSpPr/>
            <p:nvPr/>
          </p:nvSpPr>
          <p:spPr>
            <a:xfrm>
              <a:off x="5137459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high school at age 18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592DC3-E229-7710-B818-EBD6C9C2C02C}"/>
                </a:ext>
              </a:extLst>
            </p:cNvPr>
            <p:cNvSpPr/>
            <p:nvPr/>
          </p:nvSpPr>
          <p:spPr>
            <a:xfrm>
              <a:off x="9190010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 bachelor’s at age 22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EF7D59-7BE9-0189-6862-594F0B9C4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657828"/>
              </p:ext>
            </p:extLst>
          </p:nvPr>
        </p:nvGraphicFramePr>
        <p:xfrm>
          <a:off x="2289494" y="4886957"/>
          <a:ext cx="7613013" cy="137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Hammer outline">
            <a:extLst>
              <a:ext uri="{FF2B5EF4-FFF2-40B4-BE49-F238E27FC236}">
                <a16:creationId xmlns:a16="http://schemas.microsoft.com/office/drawing/2014/main" id="{EF760922-9E7F-7C6A-DC60-D0D3A6ABC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161" y="2673246"/>
            <a:ext cx="887051" cy="887051"/>
          </a:xfrm>
          <a:prstGeom prst="rect">
            <a:avLst/>
          </a:prstGeom>
        </p:spPr>
      </p:pic>
      <p:pic>
        <p:nvPicPr>
          <p:cNvPr id="11" name="Graphic 10" descr="Graduation cap outline">
            <a:extLst>
              <a:ext uri="{FF2B5EF4-FFF2-40B4-BE49-F238E27FC236}">
                <a16:creationId xmlns:a16="http://schemas.microsoft.com/office/drawing/2014/main" id="{D3C233F3-0AF1-3B79-A519-FFBA08B47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24551" y="2673246"/>
            <a:ext cx="887051" cy="887051"/>
          </a:xfrm>
          <a:prstGeom prst="rect">
            <a:avLst/>
          </a:prstGeom>
        </p:spPr>
      </p:pic>
      <p:pic>
        <p:nvPicPr>
          <p:cNvPr id="15" name="Graphic 14" descr="Diploma roll outline">
            <a:extLst>
              <a:ext uri="{FF2B5EF4-FFF2-40B4-BE49-F238E27FC236}">
                <a16:creationId xmlns:a16="http://schemas.microsoft.com/office/drawing/2014/main" id="{84DBDF8F-F7AD-5152-1D11-969F97CF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9624" y="2673246"/>
            <a:ext cx="887051" cy="887051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9463940D-656C-A26D-C40B-31A6B26775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087" y="2673246"/>
            <a:ext cx="887051" cy="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D940B5F8-E9BD-4FC0-1647-90C73D3DF4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9970706"/>
                  </p:ext>
                </p:extLst>
              </p:nvPr>
            </p:nvGraphicFramePr>
            <p:xfrm>
              <a:off x="521110" y="0"/>
              <a:ext cx="11149781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D940B5F8-E9BD-4FC0-1647-90C73D3DF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110" y="0"/>
                <a:ext cx="11149781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4616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B91DB-ACED-6FF0-2E6F-7D18A33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Conclusions</a:t>
            </a:r>
          </a:p>
        </p:txBody>
      </p:sp>
      <p:pic>
        <p:nvPicPr>
          <p:cNvPr id="19" name="Graphic 18" descr="Books">
            <a:extLst>
              <a:ext uri="{FF2B5EF4-FFF2-40B4-BE49-F238E27FC236}">
                <a16:creationId xmlns:a16="http://schemas.microsoft.com/office/drawing/2014/main" id="{68743308-2E28-AE8B-797B-9468D8977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250" y="3018327"/>
            <a:ext cx="2728198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FBE2-830C-C9BF-5101-F5F2A181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188637"/>
            <a:ext cx="5813384" cy="4537839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Education is a good investment in general.  Most people with more education will end up making more money overall.</a:t>
            </a:r>
          </a:p>
          <a:p>
            <a:r>
              <a:rPr lang="en-US" sz="2400" b="1" dirty="0"/>
              <a:t>Money isn’t the most important thing.  </a:t>
            </a:r>
          </a:p>
          <a:p>
            <a:r>
              <a:rPr lang="en-US" sz="2400" b="1" dirty="0"/>
              <a:t>Education opens up many doors for a person’s career and doing a job you enjoy is often more important to lots of people than just income.</a:t>
            </a:r>
          </a:p>
          <a:p>
            <a:r>
              <a:rPr lang="en-US" sz="2400" b="1" dirty="0"/>
              <a:t>However, if income is important then location and major definitely matter!</a:t>
            </a:r>
          </a:p>
        </p:txBody>
      </p:sp>
    </p:spTree>
    <p:extLst>
      <p:ext uri="{BB962C8B-B14F-4D97-AF65-F5344CB8AC3E}">
        <p14:creationId xmlns:p14="http://schemas.microsoft.com/office/powerpoint/2010/main" val="126820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CEA4F573-DAA0-D906-F852-4BC541463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220EB-8BAB-0F5D-C17B-BD1A1955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8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5701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2F790-B21B-0CEF-E3F4-7476334A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545937"/>
          </a:xfrm>
        </p:spPr>
        <p:txBody>
          <a:bodyPr>
            <a:normAutofit/>
          </a:bodyPr>
          <a:lstStyle/>
          <a:p>
            <a:pPr algn="r"/>
            <a:r>
              <a:rPr lang="en-US" sz="6600" b="1" dirty="0"/>
              <a:t>Strategy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6CF189-0699-0C76-880B-8354398B4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236535"/>
              </p:ext>
            </p:extLst>
          </p:nvPr>
        </p:nvGraphicFramePr>
        <p:xfrm>
          <a:off x="5255259" y="1017917"/>
          <a:ext cx="5860971" cy="491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664BE283-3E4F-0CCD-D3C6-1A3D7583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6748" y="2822235"/>
            <a:ext cx="1897548" cy="18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2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6756D-15DD-3C61-644E-0EFF1EC1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731435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Questions to answer</a:t>
            </a:r>
          </a:p>
        </p:txBody>
      </p:sp>
      <p:pic>
        <p:nvPicPr>
          <p:cNvPr id="4" name="Graphic 3" descr="Puzzle outline">
            <a:extLst>
              <a:ext uri="{FF2B5EF4-FFF2-40B4-BE49-F238E27FC236}">
                <a16:creationId xmlns:a16="http://schemas.microsoft.com/office/drawing/2014/main" id="{20FA23FD-BFBC-B68E-FE0B-851D4254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418" y="2702788"/>
            <a:ext cx="2728198" cy="2728198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DAA4B9C-48BB-CE61-11B8-310036B7E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422594"/>
              </p:ext>
            </p:extLst>
          </p:nvPr>
        </p:nvGraphicFramePr>
        <p:xfrm>
          <a:off x="5255260" y="2407298"/>
          <a:ext cx="5410490" cy="331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891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8154B-883C-1D2B-5F9D-BBF39353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51" y="486184"/>
            <a:ext cx="3957106" cy="1325563"/>
          </a:xfr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Federal Student Loan Data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F3B9B-B93D-80BD-07EC-C8633DB4631D}"/>
              </a:ext>
            </a:extLst>
          </p:cNvPr>
          <p:cNvSpPr txBox="1"/>
          <p:nvPr/>
        </p:nvSpPr>
        <p:spPr>
          <a:xfrm>
            <a:off x="587251" y="1946684"/>
            <a:ext cx="3957106" cy="123896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There is some variability in terms of student loans.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amount of variability does not vary greatly from state to state.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40B5B640-D02D-04F2-63D5-F29A37DCB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29" y="3429001"/>
            <a:ext cx="5961623" cy="3429000"/>
          </a:xfrm>
          <a:prstGeom prst="rect">
            <a:avLst/>
          </a:prstGeom>
        </p:spPr>
      </p:pic>
      <p:pic>
        <p:nvPicPr>
          <p:cNvPr id="9" name="Picture 8" descr="A graph of different colored columns&#10;&#10;Description automatically generated with medium confidence">
            <a:extLst>
              <a:ext uri="{FF2B5EF4-FFF2-40B4-BE49-F238E27FC236}">
                <a16:creationId xmlns:a16="http://schemas.microsoft.com/office/drawing/2014/main" id="{72D6EF77-D205-D980-6838-745B9D00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29" y="0"/>
            <a:ext cx="596162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99BE-22D2-9202-2B20-73807FC5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 increases based on education.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519C09-A800-377A-A578-51EAEEA8A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313812"/>
              </p:ext>
            </p:extLst>
          </p:nvPr>
        </p:nvGraphicFramePr>
        <p:xfrm>
          <a:off x="838201" y="1984443"/>
          <a:ext cx="5257800" cy="338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D528189A-AA0D-95DE-9850-3DA255B23A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786380"/>
            <a:ext cx="4579388" cy="53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1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CDE8652B-1B2B-DB0A-5A58-41084895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3" y="-6439530"/>
            <a:ext cx="12057253" cy="6439530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91A3CF2A-7DBF-26EE-0FEC-DDB808C3B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6439531"/>
            <a:ext cx="12057255" cy="6439531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7708116C-212B-2C54-8B99-037D1D891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5" y="6858000"/>
            <a:ext cx="12057255" cy="6439531"/>
          </a:xfrm>
          <a:prstGeom prst="rect">
            <a:avLst/>
          </a:prstGeo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FFEE07A6-0D7B-2D69-E7A0-A51B00A6F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3" y="6857999"/>
            <a:ext cx="12057255" cy="64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9944 0.96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4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9944 0.969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9944 -0.969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4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9944 -0.96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91A59257-D23E-97FB-1A5C-D92E56AF3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"/>
          <a:stretch/>
        </p:blipFill>
        <p:spPr>
          <a:xfrm>
            <a:off x="0" y="3562270"/>
            <a:ext cx="6050280" cy="3295730"/>
          </a:xfrm>
          <a:prstGeom prst="rect">
            <a:avLst/>
          </a:prstGeom>
        </p:spPr>
      </p:pic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5BF29573-6DD0-D795-5F2B-3C3BC3A47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/>
          <a:stretch/>
        </p:blipFill>
        <p:spPr>
          <a:xfrm>
            <a:off x="6141720" y="3562270"/>
            <a:ext cx="6050279" cy="3295730"/>
          </a:xfrm>
          <a:prstGeom prst="rect">
            <a:avLst/>
          </a:prstGeom>
        </p:spPr>
      </p:pic>
      <p:pic>
        <p:nvPicPr>
          <p:cNvPr id="4" name="Picture 3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B3DFA0ED-4032-72B9-5A3C-C5C2C48EE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041994" cy="3226904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CE53C3DF-A7EB-8DBA-5A59-103BAAD7B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04" y="0"/>
            <a:ext cx="6041995" cy="32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8BC55-2665-48E0-1C37-8526870F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 your choice of major matter?</a:t>
            </a:r>
          </a:p>
        </p:txBody>
      </p:sp>
    </p:spTree>
    <p:extLst>
      <p:ext uri="{BB962C8B-B14F-4D97-AF65-F5344CB8AC3E}">
        <p14:creationId xmlns:p14="http://schemas.microsoft.com/office/powerpoint/2010/main" val="305173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21ED14-8EF2-0764-93DB-8B8BA8987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159523"/>
              </p:ext>
            </p:extLst>
          </p:nvPr>
        </p:nvGraphicFramePr>
        <p:xfrm>
          <a:off x="1113810" y="2960716"/>
          <a:ext cx="4036334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FB03101B-DF21-D323-53E5-9C0D4E017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09" y="391251"/>
            <a:ext cx="6051825" cy="60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webextension1.xml><?xml version="1.0" encoding="utf-8"?>
<we:webextension xmlns:we="http://schemas.microsoft.com/office/webextensions/webextension/2010/11" id="{6812E430-C869-4F3C-AC04-C001F71F7D89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W0/cOBT+K6O88BJVudlxeCsUttWWqipV92FVrU7sk8FtJokchzKL5r/viTMDzHRgKBQYVrxEvuX4XL5zsX3uKd02JUw/wAS9XW+vrr9PwHwfMc/3quUxTOIs4CLNBY8DziImIqBVdWN1XbXe7rlnwYzRftFtB2VPkAb//up7UJYfYdz3Cihb9L0GTVtXUOp/cVhMU9Z0OPM9PGvK2kBP8tiCxZ7sKS2nPrESvoppR5BWn+IxSjuMfsKmNnbR9712aDmWlud6Ym7D/bqyoCsi3I9FIsplEBcQiygLZZSp1G1c6NLOl+TTg7PGkDwk5bTp1bJP3I1royWUnuPbYNvON9mvy27iWgdL48d1ZyR+wsJNVVbbKVGawLfa/KMK7s1IAx9NTfpxE4MG+sGT+se+QeopbzeYfaWRVlfjcq6+S7k+D7y1pZZoeuPk30h0J8EEyTh9Y4wkd/8TydIMm2lsL+Vdbn1ZKD/yvUNTT9xvc7RMaIc1UvjewAYx6nt/naBB9xPpXOmFGd6taKedL7mF3oaO2/4afdG2X6DsHP6I6nttB4HPh2FaufMZq4roI+7067/O6DObuT8VWFijm0mtnPbQwWA90Tf0h6p/VD3NgeICrMTktyuovODut0Oll8L3GIRZlOVFoqKAFTzlqggeEdBHPZftKotu9LmgeS7Ck0F5oaxbQHkP5AlS0NzZaUe6Gh11pdUU1aVuSl2BmY6ObadIJ88L6TdjaA7zggueswKTMIoFQKEw7InciCaLZzavz5bg5KiJnMWcCUg5FlEieIBxvtFpXqtTqCQB2X/4mPmhtj9rb7+eNGB0u9r7U1e9d/neeyzsrV34ekAeqE66tOwmPunxib0GHFVXlgMsZs63HyQ1LrOzHFD880XpcuhMIkXGilTGPBdpEEUizZKcFP4EFry1sY4Q2s7gna31ZqjqNtoqfO9dY6fbcbDZUFc5uWqmsDfTzyZYZuL1eGxwDAv1rSL/tyCJmoW2kOuSFo5ej3F02r4avT0eVfVobEC59YddNa8ggzsksKKjYqNcjjjUMQrN3tSh5I02ixKVEHfwDJTQo3xtxJ+XEdPfWd1c9fYh9GcJhf6CKcxiDsDzEPCGCmcpHERBmkMguaJYH2IMcYr4Eg62Mxy85NTtyalb5yDhpSHuHyNvKMVRaahG7ypZT3AlEMZ396jHCOsbWf/fJbINEj9x1kpjTLKY8k6CqKSICoZi4xFjmy+aiPES1RE0q5h4NCUvX3ykIaSYqiALkhBFTiUCbD4RguNwr7PWXR+uHAtDEXLkgApVEIWcZUGYbIPNfjlaPwgXP/vbLyKIis4SD87uGlMeSIzhRkPRkTGOgYUi4CDjRKCUtywymQpVGEScCZaoEFmKKnopMrezyHwQx6Az1N0c8zGy5B+mbtvRMZRgppvPt/62hLWNwaTUFe6fgLHbXKLcrPxHrVAGkA6pU4ZpmhUUrmQmMIoxl6y4Z+rkUSEzRJCJyiFnmIJI7kkyy4FjJiKGjMWQKjrIx/ckKfKwf/hL8jRWIs1VLClUbyJ5zS0ykVt5YCRrd40zYJKrLE4hTQMmVRKwMOSu+NPtW60UVhdvoDlPZcYThlz0NSKVNNm6hW63dU8idWfbBiR+hArX3O+T20Kleo+68Y7fvdVeXO/PZv8BgIR5tCseAAA=&quot;"/>
    <we:property name="creatorSessionId" value="&quot;709dc47d-b922-4da1-8b7c-4cb9977c28d4&quot;"/>
    <we:property name="creatorTenantId" value="&quot;101da587-1843-4f52-8b8a-17b069c66d33&quot;"/>
    <we:property name="creatorUserId" value="&quot;100320029EA68096&quot;"/>
    <we:property name="datasetId" value="&quot;7a2c6f83-9bbe-4ac6-87a3-068c22a7444a&quot;"/>
    <we:property name="embedUrl" value="&quot;/reportEmbed?reportId=4a04a93f-2ce8-403a-a110-a8e18ea4dd70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1ZWU/jSBD+K5FfeLFGvg/eIISdEccgWLEPKzQqd5dDM447arcZMij/fcvtBEgIJMMZVrxY7qu6jq+O7r62uKiGBYwOYYDWprUt5c8BqJ+d0LKtctL3/fvewdbx3o/DrYMedcuhFrKsrM1rS4Pqoz4VVQ1FQ4E6/z2zLSiKI+g3rRyKCm1riKqSJRTiN7aTaUirGse2hVfDQipoSJ5o0NiQvaTp1Ka93S8+7QhMi0s8Qabb3mMcSqWnbduq2j/D0uxYQ8xs2JWlBlES4abPS7yMOX4OfuKlLvNSHpuNc1HoyZRs1LsaKpKHpBwNGz10ibu+VIJBYRm+FVbVZJOuLOqB+evN9J/IWjE8xtwMlVroEVEawIVUP3geWWPSwJGSpB8z0Gqg6TyXv7oKqcWtTWd8Rj2VKPvFRH23cv3d8lYVgqFqjJNdkOhGggGScZqfPpLczSKSZdhuJrC6lXf273SqfM+2dpUcmGUTeAxohwVS2FbLBjFqW/+co0KziHTOxdQM3+a0U02mrKC3tmG2f0BftO0pFLXBH1HdF7oV+LrtppkbXUJfLlUpYKNZcDamz3hslnLQsEA5A8mN+tDgYDHVHVrB5a+yodlSnKKVuLy4A8sb9l4cK40UthWCm3pplgfcc8I8iiOeO2+I6IOGy2qeRdP7UeA8EeHdsDxV1gpY3gZ2jhQ1Nzaqjig7W0XRabnvdOUgoyjHPxbGH0fPBOB5lERZmGPgen4CkHN0GyKP4kjjlc7k1QyQDLUkC/0oTCCOMPeCJHLQz5a6yxa/hJIRhO3XD5eHUt/XHll3CEpU8609UTZ+ZVv7mOuVnfdhKPZ4zUxGNgPHon+uHwBHWRdFC4ux8epXyYqz7MyGEvt6WqbsGpOwJA3zmPlRlsSO5yVxGmSk8Hew4MrGOkCoaoVPttZOW8EttZW7bz1gp9U4WG6ou5zcNZPbmOm+CWaZ2Or3FfZhqr555L8Ikug3FxoyUdDEzlYfO5fVl87Xk04pO30F3MzfrctJ8eg8IXXldVliMRtxqKE4qu2RQcmOUNPqlBDX+wBKaFC+MOJPCojRS9Y1d729Df1pQKE/DzmmfgQQZS7gI7XNTDjwnDgDh0WcYr2LPvgx4mc4WM9w8JlT1yenrp2DuLeGeH6MfKQIRy6g7HwrmRzgXCD0n+5RbxHWl7L+v0tkSyR+56wV+xikPuWdAJGzxMtDTJYeMdb5jokYL5AfwHAeE2+m5Nkrj9iFGGPupE7gYpJRiQDLT4RgONyutTY3h3PHQjdxI4wAOXLHc6MwddxgHWz2x9H6Vbi4729/iCAqOgvsXT01prySGO2NBqcjo+9D6CZOBMwPEmRsxSIz5C53HS8KkzDgLoYxcu+zyFzPIvNVHIPOUE9zzLfIkn8pWVWdEyhAjZafb+11CWtLg0khSuyeg9LrXKI8rvw3rVBakLapk7lxnOYUrliaoOdjxsL8makz8nKWIgILeAZZiDEkwTNJphlEmCZeiGHoQ8zpIO8/k2SSuc2bX5DFPk/ijPuMQvUykg/cIhO5ubdFsnY9NAYMMp76McSxEzIeOKHrRqb4E9VXwTmWN8+fWRSzNApCjJKmRqSSJl000ey26DFE1roaAsMjKHHB/T65LZS88ahH7/jNM601FUlQll6yoGHq5jlgPP4PDce3VkceAAA=&quot;"/>
    <we:property name="isFiltersActionButtonVisible" value="true"/>
    <we:property name="pageDisplayName" value="&quot;Page 1&quot;"/>
    <we:property name="pageName" value="&quot;ReportSection&quot;"/>
    <we:property name="pptInsertionSessionID" value="&quot;02FFC4D4-B917-4099-9D4A-EB952EDDC3B1&quot;"/>
    <we:property name="reportEmbeddedTime" value="&quot;2023-10-31T23:51:44.333Z&quot;"/>
    <we:property name="reportName" value="&quot;capstone_visualization_06&quot;"/>
    <we:property name="reportState" value="&quot;CONNECTED&quot;"/>
    <we:property name="reportUrl" value="&quot;/groups/me/reports/4a04a93f-2ce8-403a-a110-a8e18ea4dd70/ReportSection?bookmarkGuid=a1352aba-a5f6-45db-864c-026dfb23c90e&amp;bookmarkUsage=1&amp;ctid=101da587-1843-4f52-8b8a-17b069c66d33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3992</TotalTime>
  <Words>301</Words>
  <Application>Microsoft Office PowerPoint</Application>
  <PresentationFormat>Widescreen</PresentationFormat>
  <Paragraphs>36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Is a college education a good investment?</vt:lpstr>
      <vt:lpstr>Strategy</vt:lpstr>
      <vt:lpstr>Questions to answer</vt:lpstr>
      <vt:lpstr>Federal Student Loan Data</vt:lpstr>
      <vt:lpstr>Median income increases based on education.</vt:lpstr>
      <vt:lpstr>PowerPoint Presentation</vt:lpstr>
      <vt:lpstr>PowerPoint Presentation</vt:lpstr>
      <vt:lpstr>Does your choice of major matter?</vt:lpstr>
      <vt:lpstr>PowerPoint Presentation</vt:lpstr>
      <vt:lpstr>How do we measure if education is a good investment?</vt:lpstr>
      <vt:lpstr>PowerPoint Presentation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college education a good value?</dc:title>
  <dc:creator>Chase Taylor</dc:creator>
  <cp:lastModifiedBy>Chase Taylor</cp:lastModifiedBy>
  <cp:revision>90</cp:revision>
  <dcterms:created xsi:type="dcterms:W3CDTF">2023-10-22T14:25:29Z</dcterms:created>
  <dcterms:modified xsi:type="dcterms:W3CDTF">2023-11-03T00:39:30Z</dcterms:modified>
</cp:coreProperties>
</file>